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26"/>
  </p:notesMasterIdLst>
  <p:handoutMasterIdLst>
    <p:handoutMasterId r:id="rId27"/>
  </p:handoutMasterIdLst>
  <p:sldIdLst>
    <p:sldId id="256" r:id="rId5"/>
    <p:sldId id="379" r:id="rId6"/>
    <p:sldId id="368" r:id="rId7"/>
    <p:sldId id="351" r:id="rId8"/>
    <p:sldId id="365" r:id="rId9"/>
    <p:sldId id="382" r:id="rId10"/>
    <p:sldId id="380" r:id="rId11"/>
    <p:sldId id="381" r:id="rId12"/>
    <p:sldId id="383" r:id="rId13"/>
    <p:sldId id="359" r:id="rId14"/>
    <p:sldId id="384" r:id="rId15"/>
    <p:sldId id="385" r:id="rId16"/>
    <p:sldId id="386" r:id="rId17"/>
    <p:sldId id="387" r:id="rId18"/>
    <p:sldId id="388" r:id="rId19"/>
    <p:sldId id="390" r:id="rId20"/>
    <p:sldId id="391" r:id="rId21"/>
    <p:sldId id="392" r:id="rId22"/>
    <p:sldId id="393" r:id="rId23"/>
    <p:sldId id="395" r:id="rId24"/>
    <p:sldId id="389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2988" autoAdjust="0"/>
  </p:normalViewPr>
  <p:slideViewPr>
    <p:cSldViewPr snapToGrid="0" snapToObjects="1">
      <p:cViewPr varScale="1">
        <p:scale>
          <a:sx n="84" d="100"/>
          <a:sy n="84" d="100"/>
        </p:scale>
        <p:origin x="1426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5672048"/>
        <c:axId val="316504232"/>
      </c:radarChart>
      <c:catAx>
        <c:axId val="31567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504232"/>
        <c:crosses val="autoZero"/>
        <c:auto val="1"/>
        <c:lblAlgn val="ctr"/>
        <c:lblOffset val="100"/>
        <c:noMultiLvlLbl val="0"/>
      </c:catAx>
      <c:valAx>
        <c:axId val="316504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672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17/03/2018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3/17/2018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 smtClean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8401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Alunos</a:t>
            </a:r>
            <a:r>
              <a:rPr lang="pt-BR" sz="2400" b="1" dirty="0"/>
              <a:t>: </a:t>
            </a:r>
            <a:endParaRPr lang="pt-BR" sz="2400" b="1" dirty="0" smtClean="0"/>
          </a:p>
          <a:p>
            <a:pPr lvl="1"/>
            <a:r>
              <a:rPr lang="pt-BR" sz="2400" b="1" dirty="0" smtClean="0"/>
              <a:t>André Rodrigues</a:t>
            </a:r>
          </a:p>
          <a:p>
            <a:pPr lvl="1"/>
            <a:r>
              <a:rPr lang="pt-BR" sz="2400" b="1" dirty="0" smtClean="0"/>
              <a:t>Ivis Martins</a:t>
            </a:r>
          </a:p>
          <a:p>
            <a:pPr lvl="1"/>
            <a:r>
              <a:rPr lang="pt-BR" sz="2400" b="1" dirty="0" smtClean="0"/>
              <a:t>Ruhan </a:t>
            </a:r>
            <a:r>
              <a:rPr lang="pt-BR" sz="2400" b="1" dirty="0"/>
              <a:t>Sanábria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</a:t>
            </a:r>
            <a:r>
              <a:rPr lang="pt-BR" sz="3200" dirty="0" smtClean="0">
                <a:solidFill>
                  <a:schemeClr val="bg1"/>
                </a:solidFill>
              </a:rPr>
              <a:t>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814387"/>
            <a:ext cx="8810626" cy="51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</a:t>
            </a:r>
            <a:r>
              <a:rPr lang="pt-BR" sz="3600" b="1" dirty="0" smtClean="0"/>
              <a:t>Analyse </a:t>
            </a:r>
            <a:r>
              <a:rPr lang="pt-BR" sz="3600" b="1" dirty="0"/>
              <a:t>– </a:t>
            </a:r>
            <a:r>
              <a:rPr lang="pt-BR" sz="3600" b="1" dirty="0" smtClean="0"/>
              <a:t>Analisar</a:t>
            </a:r>
            <a:endParaRPr lang="pt-BR" sz="3600" b="1" dirty="0"/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86" y="676029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0" y="3476171"/>
            <a:ext cx="3475436" cy="2548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03" y="2445574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200-000025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703" y="1091824"/>
            <a:ext cx="5011261" cy="8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</a:t>
            </a:r>
            <a:r>
              <a:rPr lang="pt-BR" sz="3600" b="1" dirty="0" smtClean="0"/>
              <a:t>Improve </a:t>
            </a:r>
            <a:r>
              <a:rPr lang="pt-BR" sz="3600" b="1" dirty="0"/>
              <a:t>– </a:t>
            </a:r>
            <a:r>
              <a:rPr lang="pt-BR" sz="3600" b="1" dirty="0" smtClean="0"/>
              <a:t>Melhorar</a:t>
            </a:r>
            <a:endParaRPr lang="pt-BR" sz="3600" b="1" dirty="0"/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Quais as </a:t>
            </a:r>
            <a:r>
              <a:rPr lang="pt-BR" sz="3200" dirty="0" smtClean="0">
                <a:solidFill>
                  <a:schemeClr val="bg1"/>
                </a:solidFill>
              </a:rPr>
              <a:t>possíveis soluções?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6888" y="932688"/>
            <a:ext cx="86136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de Códigos para inserção de Comentários evitando baixo rastreamento dos retornos dos PADS (por exemplo: para ciencia, para correção, ...)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Versionamento de Documentos para evitar duplicidades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da Inspeção com o fim de torna-la mais objetiva.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Treinamentos sobre o que será inspecionado nos documentos e interessados sejam notificados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Definição de horas para envio/recebimento de documentos para as áreas. Por exemplo: Antes de Feriado, Sexta Feira, Recessos.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Criação de um repositório de conhecimento onde alterações nos padrões sejam replicadas mais rapidamente e as pessoas sejam notificadas destas mudanças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Utilização de tecnicas de desenvolvimento agil como ( Kanban e Stand Up meetings ) para alinhar o trabalho.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Organização da pasta de conhecimento K onde estão contidos os modelos de documento. Todos precisam ser notificados quando houver alterações de forma automática.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Alterações nos modelos de checklist e Documentos precisam ser atualizados no site do TRE e todos precisam referir ao mesmo em caso de dúvidas. A versão valida e aprovada deve estar no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2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8C128C-5269-4983-8E62-782CC381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830"/>
            <a:ext cx="7318418" cy="5898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43" y="3448419"/>
            <a:ext cx="1793575" cy="123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11" y="883632"/>
            <a:ext cx="1802007" cy="137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343" y="2260809"/>
            <a:ext cx="1793575" cy="118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6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  <a:cs typeface="Calibri" pitchFamily="34" charset="0"/>
              </a:rPr>
              <a:t>As soluções apresentam algum risco?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792"/>
            <a:ext cx="9202515" cy="45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7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48C46F3-81E6-4A3A-89DB-4BC510B2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416"/>
            <a:ext cx="9090474" cy="520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 smtClean="0">
                <a:solidFill>
                  <a:schemeClr val="bg1"/>
                </a:solidFill>
              </a:rPr>
              <a:t>SIX SIGMA </a:t>
            </a:r>
            <a:r>
              <a:rPr lang="pt-BR" sz="4800" b="1" dirty="0">
                <a:solidFill>
                  <a:schemeClr val="bg1"/>
                </a:solidFill>
              </a:rPr>
              <a:t>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</a:t>
            </a:r>
            <a:r>
              <a:rPr lang="pt-BR" sz="3600" b="1" dirty="0" smtClean="0"/>
              <a:t>DEFINE </a:t>
            </a:r>
            <a:r>
              <a:rPr lang="pt-BR" sz="3600" b="1" dirty="0"/>
              <a:t>– </a:t>
            </a:r>
            <a:r>
              <a:rPr lang="pt-BR" sz="3600" b="1" dirty="0" smtClean="0"/>
              <a:t>Definir</a:t>
            </a:r>
            <a:endParaRPr lang="pt-BR" sz="3600" b="1" dirty="0"/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:lc="http://schemas.openxmlformats.org/drawingml/2006/lockedCanvas" xmlns="" xmlns:a16="http://schemas.microsoft.com/office/drawing/2014/main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11478" y="1216675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 smtClean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lc="http://schemas.openxmlformats.org/drawingml/2006/lockedCanvas" xmlns="" xmlns:a16="http://schemas.microsoft.com/office/drawing/2014/main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lc="http://schemas.openxmlformats.org/drawingml/2006/lockedCanvas" xmlns="" xmlns:a16="http://schemas.microsoft.com/office/drawing/2014/main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lc="http://schemas.openxmlformats.org/drawingml/2006/lockedCanvas" xmlns="" xmlns:a16="http://schemas.microsoft.com/office/drawing/2014/main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lc="http://schemas.openxmlformats.org/drawingml/2006/lockedCanvas" xmlns="" xmlns:a16="http://schemas.microsoft.com/office/drawing/2014/main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smtClean="0"/>
              <a:t>Fase Control </a:t>
            </a:r>
            <a:r>
              <a:rPr lang="pt-BR" sz="3600" b="1" dirty="0"/>
              <a:t>– </a:t>
            </a:r>
            <a:r>
              <a:rPr lang="pt-BR" sz="3600" b="1" dirty="0" smtClean="0"/>
              <a:t>Controlar</a:t>
            </a:r>
            <a:endParaRPr lang="pt-BR" sz="3600" b="1" dirty="0"/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Qual é o problema?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54" y="847724"/>
            <a:ext cx="8162933" cy="506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Qual a meta e </a:t>
            </a: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os </a:t>
            </a: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possíveis ganhos?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5176" y="1033272"/>
            <a:ext cx="86319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dk1"/>
                </a:solidFill>
              </a:rPr>
              <a:t>META: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de 21 para 18 dias para o processo de contratações de bens e serviços até fevereiro de 2018.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GANHOS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dias de trabalho 3 dias por PAD – Economia $ (</a:t>
            </a:r>
            <a:r>
              <a:rPr lang="pt-BR" b="1" u="sng" dirty="0">
                <a:solidFill>
                  <a:schemeClr val="dk1"/>
                </a:solidFill>
              </a:rPr>
              <a:t> R$ 1.694.905,27/ano e 150 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GANHOS INDIRETOS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chemeClr val="dk1"/>
                </a:solidFill>
              </a:rPr>
              <a:t>- Aumento de satisfação do servidor no trabalho; </a:t>
            </a:r>
          </a:p>
          <a:p>
            <a:r>
              <a:rPr lang="pt-BR" dirty="0">
                <a:solidFill>
                  <a:schemeClr val="dk1"/>
                </a:solidFill>
              </a:rPr>
              <a:t>- Redução do stress no cotidiano;</a:t>
            </a:r>
            <a:endParaRPr lang="pt-BR" dirty="0"/>
          </a:p>
          <a:p>
            <a:r>
              <a:rPr lang="pt-BR" dirty="0">
                <a:solidFill>
                  <a:schemeClr val="dk1"/>
                </a:solidFill>
              </a:rPr>
              <a:t>- Possibilidade replicação das melhorias nos outros processos de contratações;</a:t>
            </a:r>
            <a:endParaRPr lang="pt-B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de Servidores entre as áreas do Tribunal; </a:t>
            </a:r>
            <a:endParaRPr lang="pt-BR" dirty="0"/>
          </a:p>
          <a:p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ysClr val="windowText" lastClr="000000"/>
                </a:solidFill>
              </a:rPr>
              <a:t>Maior tempo disponível para </a:t>
            </a:r>
            <a:r>
              <a:rPr lang="pt-BR" dirty="0"/>
              <a:t>planejamento e melhoria contínua;</a:t>
            </a:r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Equipe do projeto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13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200-00000D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0" y="700517"/>
            <a:ext cx="7603617" cy="51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4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</a:t>
            </a:r>
            <a:r>
              <a:rPr lang="pt-BR" sz="3600" b="1" dirty="0" smtClean="0"/>
              <a:t>Medir</a:t>
            </a:r>
            <a:endParaRPr lang="pt-BR" sz="3600" b="1" dirty="0"/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</a:t>
            </a: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são os focos do problma?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" y="765239"/>
            <a:ext cx="4148535" cy="6019609"/>
          </a:xfrm>
          <a:prstGeom prst="rect">
            <a:avLst/>
          </a:prstGeom>
        </p:spPr>
      </p:pic>
      <p:graphicFrame>
        <p:nvGraphicFramePr>
          <p:cNvPr id="11" name="Gráfico 92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 smtClean="0">
                <a:solidFill>
                  <a:schemeClr val="bg1"/>
                </a:solidFill>
                <a:cs typeface="Calibri" pitchFamily="34" charset="0"/>
              </a:rPr>
              <a:t>Quais são as metas específicas?</a:t>
            </a: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736" y="786384"/>
            <a:ext cx="880567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Coordenadoria de Segurança , Transporte e Apoio Administrativo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CSTA 15%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ST 5%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SESEG 22%</a:t>
            </a:r>
          </a:p>
          <a:p>
            <a:pPr algn="ctr"/>
            <a:endParaRPr lang="pt-BR" sz="2000" b="1" dirty="0" smtClean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Coordenadoria de InfraEstrutura Predial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SAPRE 20%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SMIN 20%</a:t>
            </a:r>
          </a:p>
          <a:p>
            <a:pPr algn="ctr"/>
            <a:r>
              <a:rPr lang="pt-BR" sz="2000" b="1" dirty="0" smtClean="0">
                <a:solidFill>
                  <a:sysClr val="windowText" lastClr="000000"/>
                </a:solidFill>
              </a:rPr>
              <a:t>SMIC 8%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 smtClean="0">
              <a:solidFill>
                <a:sysClr val="windowText" lastClr="000000"/>
              </a:solidFill>
            </a:endParaRPr>
          </a:p>
          <a:p>
            <a:pPr algn="just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r>
              <a:rPr lang="pt-BR" sz="2800" b="1" dirty="0" smtClean="0">
                <a:solidFill>
                  <a:sysClr val="windowText" lastClr="000000"/>
                </a:solidFill>
              </a:rPr>
              <a:t>As metas específicas são suficientes pra alcançar a meta geral?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4421</TotalTime>
  <Words>352</Words>
  <Application>Microsoft Office PowerPoint</Application>
  <PresentationFormat>On-screen Show (4:3)</PresentationFormat>
  <Paragraphs>59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Calibri</vt:lpstr>
      <vt:lpstr>Tahoma</vt:lpstr>
      <vt:lpstr>Office Theme</vt:lpstr>
      <vt:lpstr>Custom Design</vt:lpstr>
      <vt:lpstr>1_Personalizar design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Martins, Ivis</cp:lastModifiedBy>
  <cp:revision>460</cp:revision>
  <dcterms:created xsi:type="dcterms:W3CDTF">2012-05-11T20:10:57Z</dcterms:created>
  <dcterms:modified xsi:type="dcterms:W3CDTF">2018-03-17T20:53:35Z</dcterms:modified>
</cp:coreProperties>
</file>